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7f349631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7f349631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7f349631c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7f349631c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7f349631c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7f349631c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c447ec7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c447ec7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c447ec7a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cc447ec7a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c447ec7a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c447ec7a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c447ec7a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c447ec7a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a7f349631c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a7f349631c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7f349631c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7f349631c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7f349631c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7f349631c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7f349631c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7f349631c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7f349631c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7f349631c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7f349631c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7f349631c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7f349631c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7f349631c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a7f349631c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a7f349631c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7f349631c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7f349631c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7f349631c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7f349631c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nbcnews.com/science/science-news/scientists-unveil-first-wiring-diagram-mouse-brains-n69941" TargetMode="External"/><Relationship Id="rId4" Type="http://schemas.openxmlformats.org/officeDocument/2006/relationships/hyperlink" Target="https://www.researchgate.net/figure/Graphe-de-precedence-dun-exemple-ayant-20-operations_fig1_27881565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idx="4294967295" type="ctrTitle"/>
          </p:nvPr>
        </p:nvSpPr>
        <p:spPr>
          <a:xfrm>
            <a:off x="2890450" y="993100"/>
            <a:ext cx="61368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900"/>
              <a:t>Projet Recherche et Développement</a:t>
            </a:r>
            <a:endParaRPr b="1" sz="2900"/>
          </a:p>
        </p:txBody>
      </p:sp>
      <p:sp>
        <p:nvSpPr>
          <p:cNvPr id="86" name="Google Shape;86;p13"/>
          <p:cNvSpPr txBox="1"/>
          <p:nvPr>
            <p:ph idx="4294967295" type="subTitle"/>
          </p:nvPr>
        </p:nvSpPr>
        <p:spPr>
          <a:xfrm>
            <a:off x="2890450" y="1904825"/>
            <a:ext cx="5343600" cy="7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900"/>
              <a:t>Modélisation, visualisation et comparaison de connectomes à l’aide de graphes</a:t>
            </a:r>
            <a:endParaRPr sz="19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763" y="90725"/>
            <a:ext cx="2126339" cy="66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1525" y="108050"/>
            <a:ext cx="2415975" cy="6281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2890450" y="2976950"/>
            <a:ext cx="3950100" cy="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Roboto"/>
                <a:ea typeface="Roboto"/>
                <a:cs typeface="Roboto"/>
                <a:sym typeface="Roboto"/>
              </a:rPr>
              <a:t>Réalisé par Jean-Baptiste HUYGHE</a:t>
            </a:r>
            <a:endParaRPr i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">
                <a:latin typeface="Roboto"/>
                <a:ea typeface="Roboto"/>
                <a:cs typeface="Roboto"/>
                <a:sym typeface="Roboto"/>
              </a:rPr>
              <a:t>Encadré par Jean-Yves RAMEL</a:t>
            </a:r>
            <a:endParaRPr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 b="2812" l="5646" r="6271" t="2812"/>
          <a:stretch/>
        </p:blipFill>
        <p:spPr>
          <a:xfrm>
            <a:off x="111150" y="1208150"/>
            <a:ext cx="2549524" cy="22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3956850" y="4424575"/>
            <a:ext cx="1230300" cy="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2020 - 2021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5. Etude de faisabilité</a:t>
            </a:r>
            <a:endParaRPr/>
          </a:p>
        </p:txBody>
      </p:sp>
      <p:sp>
        <p:nvSpPr>
          <p:cNvPr id="186" name="Google Shape;186;p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962" y="933825"/>
            <a:ext cx="8618076" cy="38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 b="38442" l="960" r="0" t="4326"/>
          <a:stretch/>
        </p:blipFill>
        <p:spPr>
          <a:xfrm>
            <a:off x="1018525" y="3555500"/>
            <a:ext cx="6945476" cy="13228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3" name="Google Shape;193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6. Organisation et gestion de projet</a:t>
            </a:r>
            <a:endParaRPr/>
          </a:p>
        </p:txBody>
      </p:sp>
      <p:sp>
        <p:nvSpPr>
          <p:cNvPr id="194" name="Google Shape;194;p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195" name="Google Shape;195;p23"/>
          <p:cNvSpPr/>
          <p:nvPr/>
        </p:nvSpPr>
        <p:spPr>
          <a:xfrm>
            <a:off x="429850" y="1164950"/>
            <a:ext cx="3757500" cy="2319600"/>
          </a:xfrm>
          <a:prstGeom prst="roundRect">
            <a:avLst>
              <a:gd fmla="val 10483" name="adj"/>
            </a:avLst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Semestre 9 - Partie Recherche et analyse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Appropriation du sujet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Test de l’application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Etude de l’existant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Rédaction du cahier des spécifications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Etude de faisabilité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fr" sz="1200"/>
              <a:t>Découpage des fonctionnalités en lots</a:t>
            </a:r>
            <a:endParaRPr sz="1200"/>
          </a:p>
        </p:txBody>
      </p:sp>
      <p:sp>
        <p:nvSpPr>
          <p:cNvPr id="196" name="Google Shape;196;p23"/>
          <p:cNvSpPr/>
          <p:nvPr/>
        </p:nvSpPr>
        <p:spPr>
          <a:xfrm>
            <a:off x="4547450" y="1164950"/>
            <a:ext cx="3757500" cy="2319600"/>
          </a:xfrm>
          <a:prstGeom prst="roundRect">
            <a:avLst>
              <a:gd fmla="val 10483" name="adj"/>
            </a:avLst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Semestre 10 - Partie Développement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" sz="1100"/>
              <a:t>Choix librairie de visualisation de connectome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" sz="1100"/>
              <a:t>Ajout des fonctionnalitées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" sz="1100"/>
              <a:t>Ajout de tests</a:t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" sz="1100"/>
              <a:t>Documentation</a:t>
            </a:r>
            <a:endParaRPr sz="1100"/>
          </a:p>
        </p:txBody>
      </p:sp>
      <p:cxnSp>
        <p:nvCxnSpPr>
          <p:cNvPr id="197" name="Google Shape;197;p23"/>
          <p:cNvCxnSpPr/>
          <p:nvPr/>
        </p:nvCxnSpPr>
        <p:spPr>
          <a:xfrm>
            <a:off x="429850" y="1678300"/>
            <a:ext cx="375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/>
          <p:cNvCxnSpPr/>
          <p:nvPr/>
        </p:nvCxnSpPr>
        <p:spPr>
          <a:xfrm>
            <a:off x="4547450" y="1678300"/>
            <a:ext cx="375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7</a:t>
            </a:r>
            <a:r>
              <a:rPr lang="fr"/>
              <a:t>. Mise en oeuvre</a:t>
            </a:r>
            <a:endParaRPr/>
          </a:p>
        </p:txBody>
      </p:sp>
      <p:sp>
        <p:nvSpPr>
          <p:cNvPr id="204" name="Google Shape;204;p2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205" name="Google Shape;205;p24"/>
          <p:cNvSpPr txBox="1"/>
          <p:nvPr/>
        </p:nvSpPr>
        <p:spPr>
          <a:xfrm>
            <a:off x="802950" y="1090825"/>
            <a:ext cx="371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A) </a:t>
            </a: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Choix de la librairie graphique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1022650" y="1674100"/>
            <a:ext cx="4476600" cy="28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Librairie “spécifique”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fr" sz="1500"/>
              <a:t>Librairie “partielle”</a:t>
            </a:r>
            <a:endParaRPr sz="1500"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301" y="1049000"/>
            <a:ext cx="4146101" cy="283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1875" y="3738400"/>
            <a:ext cx="968799" cy="501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7. Mise en oeuvre</a:t>
            </a:r>
            <a:endParaRPr/>
          </a:p>
        </p:txBody>
      </p:sp>
      <p:sp>
        <p:nvSpPr>
          <p:cNvPr id="214" name="Google Shape;214;p2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215" name="Google Shape;215;p25"/>
          <p:cNvSpPr txBox="1"/>
          <p:nvPr/>
        </p:nvSpPr>
        <p:spPr>
          <a:xfrm>
            <a:off x="802950" y="1090825"/>
            <a:ext cx="371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B) Choix et prise en main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5"/>
          <p:cNvSpPr txBox="1"/>
          <p:nvPr>
            <p:ph idx="1" type="body"/>
          </p:nvPr>
        </p:nvSpPr>
        <p:spPr>
          <a:xfrm>
            <a:off x="1022650" y="1674100"/>
            <a:ext cx="3398700" cy="28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Fonctionnalités </a:t>
            </a:r>
            <a:r>
              <a:rPr lang="fr" sz="1500"/>
              <a:t>intéressantes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Choix de migration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fr" sz="1500"/>
              <a:t>Ajout de la visualisation de graphe</a:t>
            </a:r>
            <a:endParaRPr sz="1500"/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8725" y="711600"/>
            <a:ext cx="4241150" cy="3166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7. Mise en oeuvre</a:t>
            </a:r>
            <a:endParaRPr/>
          </a:p>
        </p:txBody>
      </p:sp>
      <p:sp>
        <p:nvSpPr>
          <p:cNvPr id="223" name="Google Shape;223;p2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224" name="Google Shape;224;p26"/>
          <p:cNvSpPr txBox="1"/>
          <p:nvPr/>
        </p:nvSpPr>
        <p:spPr>
          <a:xfrm>
            <a:off x="802950" y="1090825"/>
            <a:ext cx="371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Analyses et expérimentations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6"/>
          <p:cNvSpPr txBox="1"/>
          <p:nvPr>
            <p:ph idx="1" type="body"/>
          </p:nvPr>
        </p:nvSpPr>
        <p:spPr>
          <a:xfrm>
            <a:off x="1022650" y="1674100"/>
            <a:ext cx="3398700" cy="28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Qt et VTK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Ajouts de fonctionnalités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Problèmes avec VTK</a:t>
            </a:r>
            <a:endParaRPr sz="1500"/>
          </a:p>
          <a:p>
            <a:pPr indent="457200" lvl="0" marL="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fr" sz="1500"/>
              <a:t>→ Retard</a:t>
            </a:r>
            <a:endParaRPr sz="1500"/>
          </a:p>
        </p:txBody>
      </p:sp>
      <p:pic>
        <p:nvPicPr>
          <p:cNvPr id="226" name="Google Shape;226;p26"/>
          <p:cNvPicPr preferRelativeResize="0"/>
          <p:nvPr/>
        </p:nvPicPr>
        <p:blipFill rotWithShape="1">
          <a:blip r:embed="rId3">
            <a:alphaModFix/>
          </a:blip>
          <a:srcRect b="0" l="764" r="0" t="0"/>
          <a:stretch/>
        </p:blipFill>
        <p:spPr>
          <a:xfrm>
            <a:off x="4279925" y="698375"/>
            <a:ext cx="4458276" cy="3350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7. Mise en oeuvre</a:t>
            </a:r>
            <a:endParaRPr/>
          </a:p>
        </p:txBody>
      </p:sp>
      <p:sp>
        <p:nvSpPr>
          <p:cNvPr id="232" name="Google Shape;232;p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233" name="Google Shape;233;p27"/>
          <p:cNvSpPr txBox="1"/>
          <p:nvPr/>
        </p:nvSpPr>
        <p:spPr>
          <a:xfrm>
            <a:off x="802950" y="1090825"/>
            <a:ext cx="3719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f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Finalisation et documentation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1015075" y="1840750"/>
            <a:ext cx="3211800" cy="25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Parties modélisation et comparaison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Tests de mise à l’échelle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Faciliter reprise / maintenance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fr" sz="1500"/>
              <a:t>Documentation</a:t>
            </a:r>
            <a:endParaRPr sz="1500"/>
          </a:p>
        </p:txBody>
      </p:sp>
      <p:pic>
        <p:nvPicPr>
          <p:cNvPr id="235" name="Google Shape;235;p27"/>
          <p:cNvPicPr preferRelativeResize="0"/>
          <p:nvPr/>
        </p:nvPicPr>
        <p:blipFill rotWithShape="1">
          <a:blip r:embed="rId3">
            <a:alphaModFix/>
          </a:blip>
          <a:srcRect b="0" l="852" r="0" t="0"/>
          <a:stretch/>
        </p:blipFill>
        <p:spPr>
          <a:xfrm>
            <a:off x="4378425" y="768725"/>
            <a:ext cx="4279850" cy="32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1082075" y="1430400"/>
            <a:ext cx="37353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C</a:t>
            </a:r>
            <a:r>
              <a:rPr lang="fr" sz="1600"/>
              <a:t>onnectome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Reprise d’existant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Importance de la modélisation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Recherche </a:t>
            </a:r>
            <a:r>
              <a:rPr lang="fr" sz="1600"/>
              <a:t>d'informations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Gestion de projet</a:t>
            </a:r>
            <a:endParaRPr sz="1600"/>
          </a:p>
        </p:txBody>
      </p:sp>
      <p:sp>
        <p:nvSpPr>
          <p:cNvPr id="242" name="Google Shape;242;p2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pic>
        <p:nvPicPr>
          <p:cNvPr id="243" name="Google Shape;243;p28"/>
          <p:cNvPicPr preferRelativeResize="0"/>
          <p:nvPr/>
        </p:nvPicPr>
        <p:blipFill rotWithShape="1">
          <a:blip r:embed="rId3">
            <a:alphaModFix/>
          </a:blip>
          <a:srcRect b="2812" l="5646" r="6271" t="2812"/>
          <a:stretch/>
        </p:blipFill>
        <p:spPr>
          <a:xfrm>
            <a:off x="5210200" y="1017800"/>
            <a:ext cx="2549524" cy="22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Sources:</a:t>
            </a:r>
            <a:endParaRPr/>
          </a:p>
        </p:txBody>
      </p:sp>
      <p:sp>
        <p:nvSpPr>
          <p:cNvPr id="249" name="Google Shape;249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000000"/>
                </a:solidFill>
              </a:rPr>
              <a:t>Images:</a:t>
            </a:r>
            <a:endParaRPr sz="14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fr" sz="1100" u="sng">
                <a:solidFill>
                  <a:schemeClr val="hlink"/>
                </a:solidFill>
                <a:hlinkClick r:id="rId3"/>
              </a:rPr>
              <a:t>https://www.nbcnews.com/science/science-news/scientists-unveil-first-wiring-diagram-mouse-brains-n69941</a:t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fr" sz="1100" u="sng">
                <a:solidFill>
                  <a:schemeClr val="hlink"/>
                </a:solidFill>
                <a:hlinkClick r:id="rId4"/>
              </a:rPr>
              <a:t>https://www.researchgate.net/figure/Graphe-de-precedence-dun-exemple-ayant-20-operations_fig1_278815654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400">
                <a:solidFill>
                  <a:srgbClr val="000000"/>
                </a:solidFill>
              </a:rPr>
              <a:t>Contenu:</a:t>
            </a:r>
            <a:endParaRPr sz="14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Jean-Baptiste HUYGHE, Modélisation, visualisation et comparaison de connectomes à l’aide de graphes:, Projet Recherche &amp; Développement, Ecole Polytechnique de l’Université de Tours, Tours, France, 2019-2020.</a:t>
            </a:r>
            <a:endParaRPr sz="1100"/>
          </a:p>
        </p:txBody>
      </p:sp>
      <p:sp>
        <p:nvSpPr>
          <p:cNvPr id="250" name="Google Shape;250;p2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311700" y="410000"/>
            <a:ext cx="25860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/>
              <a:t>‹#›</a:t>
            </a:fld>
            <a:endParaRPr b="1"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1030175" y="1176500"/>
            <a:ext cx="4476600" cy="3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Contexte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Objectif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Etude de l'existant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Attentes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Etude de faisabilité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Organisation et gestion de projet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Mise en oeuvre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Conclusion</a:t>
            </a:r>
            <a:endParaRPr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 amt="68000"/>
          </a:blip>
          <a:srcRect b="11366" l="25583" r="26881" t="12093"/>
          <a:stretch/>
        </p:blipFill>
        <p:spPr>
          <a:xfrm>
            <a:off x="6025450" y="1726850"/>
            <a:ext cx="1000525" cy="10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 b="10201" l="0" r="0" t="0"/>
          <a:stretch/>
        </p:blipFill>
        <p:spPr>
          <a:xfrm>
            <a:off x="2897700" y="3315238"/>
            <a:ext cx="2732625" cy="147231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>
            <p:ph type="title"/>
          </p:nvPr>
        </p:nvSpPr>
        <p:spPr>
          <a:xfrm>
            <a:off x="311700" y="410000"/>
            <a:ext cx="25860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Définitions</a:t>
            </a:r>
            <a:endParaRPr/>
          </a:p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/>
              <a:t>‹#›</a:t>
            </a:fld>
            <a:endParaRPr b="1"/>
          </a:p>
        </p:txBody>
      </p:sp>
      <p:sp>
        <p:nvSpPr>
          <p:cNvPr id="107" name="Google Shape;107;p15"/>
          <p:cNvSpPr txBox="1"/>
          <p:nvPr/>
        </p:nvSpPr>
        <p:spPr>
          <a:xfrm>
            <a:off x="789663" y="1075475"/>
            <a:ext cx="15936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Connectome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784900" y="1075475"/>
            <a:ext cx="15936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Roboto"/>
                <a:ea typeface="Roboto"/>
                <a:cs typeface="Roboto"/>
                <a:sym typeface="Roboto"/>
              </a:rPr>
              <a:t>Graphe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 rotWithShape="1">
          <a:blip r:embed="rId4">
            <a:alphaModFix/>
          </a:blip>
          <a:srcRect b="2812" l="5646" r="6271" t="2812"/>
          <a:stretch/>
        </p:blipFill>
        <p:spPr>
          <a:xfrm>
            <a:off x="311700" y="1771425"/>
            <a:ext cx="2549524" cy="22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4877" y="1639390"/>
            <a:ext cx="3653674" cy="212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5"/>
          <p:cNvSpPr txBox="1"/>
          <p:nvPr/>
        </p:nvSpPr>
        <p:spPr>
          <a:xfrm>
            <a:off x="3526650" y="348350"/>
            <a:ext cx="4010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“Modélisation, visualisation et comparaison de connectomes à l’aide de graphes”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2" name="Google Shape;112;p15"/>
          <p:cNvCxnSpPr/>
          <p:nvPr/>
        </p:nvCxnSpPr>
        <p:spPr>
          <a:xfrm>
            <a:off x="4076450" y="1326550"/>
            <a:ext cx="0" cy="1969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1. Contexte</a:t>
            </a:r>
            <a:endParaRPr/>
          </a:p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119" name="Google Shape;119;p16"/>
          <p:cNvSpPr/>
          <p:nvPr/>
        </p:nvSpPr>
        <p:spPr>
          <a:xfrm>
            <a:off x="3823000" y="1145150"/>
            <a:ext cx="1534200" cy="67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Jean-Yves RAMEL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0" name="Google Shape;120;p16"/>
          <p:cNvCxnSpPr>
            <a:stCxn id="119" idx="2"/>
            <a:endCxn id="121" idx="0"/>
          </p:cNvCxnSpPr>
          <p:nvPr/>
        </p:nvCxnSpPr>
        <p:spPr>
          <a:xfrm>
            <a:off x="4590100" y="1819550"/>
            <a:ext cx="0" cy="300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6"/>
          <p:cNvSpPr txBox="1"/>
          <p:nvPr/>
        </p:nvSpPr>
        <p:spPr>
          <a:xfrm>
            <a:off x="733075" y="1227700"/>
            <a:ext cx="21198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Connectome - Graphe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→ domaine peu exploré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3778600" y="2120025"/>
            <a:ext cx="1623000" cy="770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Projet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1796450" y="2702275"/>
            <a:ext cx="1534200" cy="67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CHRU de Tours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4" name="Google Shape;124;p16"/>
          <p:cNvCxnSpPr>
            <a:stCxn id="123" idx="3"/>
            <a:endCxn id="121" idx="3"/>
          </p:cNvCxnSpPr>
          <p:nvPr/>
        </p:nvCxnSpPr>
        <p:spPr>
          <a:xfrm flipH="1" rot="10800000">
            <a:off x="3330650" y="2777875"/>
            <a:ext cx="685500" cy="26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5" name="Google Shape;125;p16"/>
          <p:cNvSpPr/>
          <p:nvPr/>
        </p:nvSpPr>
        <p:spPr>
          <a:xfrm>
            <a:off x="6010300" y="2702275"/>
            <a:ext cx="1534200" cy="67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Chercheurs et informaticiens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6" name="Google Shape;126;p16"/>
          <p:cNvCxnSpPr>
            <a:stCxn id="125" idx="1"/>
            <a:endCxn id="121" idx="5"/>
          </p:cNvCxnSpPr>
          <p:nvPr/>
        </p:nvCxnSpPr>
        <p:spPr>
          <a:xfrm rot="10800000">
            <a:off x="5164000" y="2777875"/>
            <a:ext cx="846300" cy="26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7" name="Google Shape;127;p16"/>
          <p:cNvSpPr/>
          <p:nvPr/>
        </p:nvSpPr>
        <p:spPr>
          <a:xfrm>
            <a:off x="1796450" y="3627025"/>
            <a:ext cx="1534200" cy="67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Logiciel d’analyse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6010300" y="3627025"/>
            <a:ext cx="1534200" cy="67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API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9" name="Google Shape;129;p16"/>
          <p:cNvCxnSpPr>
            <a:stCxn id="127" idx="0"/>
            <a:endCxn id="123" idx="2"/>
          </p:cNvCxnSpPr>
          <p:nvPr/>
        </p:nvCxnSpPr>
        <p:spPr>
          <a:xfrm rot="10800000">
            <a:off x="2563550" y="3376525"/>
            <a:ext cx="0" cy="250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30" name="Google Shape;130;p16"/>
          <p:cNvCxnSpPr>
            <a:stCxn id="128" idx="0"/>
            <a:endCxn id="125" idx="2"/>
          </p:cNvCxnSpPr>
          <p:nvPr/>
        </p:nvCxnSpPr>
        <p:spPr>
          <a:xfrm rot="10800000">
            <a:off x="6777400" y="3376525"/>
            <a:ext cx="0" cy="250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31" name="Google Shape;131;p16"/>
          <p:cNvCxnSpPr>
            <a:stCxn id="128" idx="1"/>
            <a:endCxn id="127" idx="3"/>
          </p:cNvCxnSpPr>
          <p:nvPr/>
        </p:nvCxnSpPr>
        <p:spPr>
          <a:xfrm rot="10800000">
            <a:off x="3330700" y="3964225"/>
            <a:ext cx="2679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2. </a:t>
            </a:r>
            <a:r>
              <a:rPr lang="fr"/>
              <a:t>Objectif</a:t>
            </a:r>
            <a:endParaRPr/>
          </a:p>
        </p:txBody>
      </p:sp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138" name="Google Shape;138;p17"/>
          <p:cNvSpPr txBox="1"/>
          <p:nvPr/>
        </p:nvSpPr>
        <p:spPr>
          <a:xfrm>
            <a:off x="748550" y="1455075"/>
            <a:ext cx="2594100" cy="1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PRD Clément CONDETTE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→ </a:t>
            </a: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étude de l’existant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→ </a:t>
            </a: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reprendre et continuer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→ visualisation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→ modélisation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→ comparaison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0750" y="119848"/>
            <a:ext cx="3824250" cy="264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4725" y="2297075"/>
            <a:ext cx="2515700" cy="16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9875" y="2404463"/>
            <a:ext cx="3033276" cy="2491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3. </a:t>
            </a:r>
            <a:r>
              <a:rPr lang="fr"/>
              <a:t>Etude de l'existant: partie visualisation</a:t>
            </a:r>
            <a:endParaRPr/>
          </a:p>
        </p:txBody>
      </p:sp>
      <p:sp>
        <p:nvSpPr>
          <p:cNvPr id="147" name="Google Shape;147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pic>
        <p:nvPicPr>
          <p:cNvPr id="148" name="Google Shape;148;p18"/>
          <p:cNvPicPr preferRelativeResize="0"/>
          <p:nvPr/>
        </p:nvPicPr>
        <p:blipFill rotWithShape="1">
          <a:blip r:embed="rId3">
            <a:alphaModFix/>
          </a:blip>
          <a:srcRect b="7825" l="0" r="0" t="0"/>
          <a:stretch/>
        </p:blipFill>
        <p:spPr>
          <a:xfrm>
            <a:off x="130850" y="1867675"/>
            <a:ext cx="4003875" cy="303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8"/>
          <p:cNvSpPr txBox="1"/>
          <p:nvPr/>
        </p:nvSpPr>
        <p:spPr>
          <a:xfrm>
            <a:off x="130850" y="1462000"/>
            <a:ext cx="40038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Visualisation Web, Volume cerveau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7250" y="1017798"/>
            <a:ext cx="3824250" cy="26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5022900" y="3991475"/>
            <a:ext cx="10989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Ergonomie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3. </a:t>
            </a:r>
            <a:r>
              <a:rPr lang="fr"/>
              <a:t>Etude de l'existant: partie modélisation</a:t>
            </a:r>
            <a:endParaRPr/>
          </a:p>
        </p:txBody>
      </p:sp>
      <p:sp>
        <p:nvSpPr>
          <p:cNvPr id="157" name="Google Shape;157;p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sp>
        <p:nvSpPr>
          <p:cNvPr id="158" name="Google Shape;158;p19"/>
          <p:cNvSpPr txBox="1"/>
          <p:nvPr/>
        </p:nvSpPr>
        <p:spPr>
          <a:xfrm>
            <a:off x="596075" y="1485200"/>
            <a:ext cx="23391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→ revoir imports et exports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19"/>
          <p:cNvPicPr preferRelativeResize="0"/>
          <p:nvPr/>
        </p:nvPicPr>
        <p:blipFill rotWithShape="1">
          <a:blip r:embed="rId3">
            <a:alphaModFix/>
          </a:blip>
          <a:srcRect b="46760" l="0" r="49137" t="0"/>
          <a:stretch/>
        </p:blipFill>
        <p:spPr>
          <a:xfrm>
            <a:off x="871300" y="2317675"/>
            <a:ext cx="4447752" cy="25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475" y="1220675"/>
            <a:ext cx="2961617" cy="190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5689925" y="3569025"/>
            <a:ext cx="10989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Ergonomie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3. Etude de l'existant: partie comparaison</a:t>
            </a:r>
            <a:endParaRPr/>
          </a:p>
        </p:txBody>
      </p:sp>
      <p:sp>
        <p:nvSpPr>
          <p:cNvPr id="167" name="Google Shape;167;p20"/>
          <p:cNvSpPr txBox="1"/>
          <p:nvPr>
            <p:ph idx="1" type="body"/>
          </p:nvPr>
        </p:nvSpPr>
        <p:spPr>
          <a:xfrm>
            <a:off x="733725" y="1510025"/>
            <a:ext cx="3084000" cy="30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Comparaisons prévues mais non implémenté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→ en ajouter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mesure de similarité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recherche de motif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pic>
        <p:nvPicPr>
          <p:cNvPr id="169" name="Google Shape;1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2" y="1510028"/>
            <a:ext cx="3653674" cy="2123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8622" y="3684450"/>
            <a:ext cx="1196076" cy="79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4. Attentes</a:t>
            </a:r>
            <a:endParaRPr/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311700" y="1229875"/>
            <a:ext cx="3286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Liste des changements:</a:t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modifier les interfaces graphique et la visualisation 3D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fr" sz="1500"/>
              <a:t>améliorer les imports et exports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500"/>
              <a:buChar char="●"/>
            </a:pPr>
            <a:r>
              <a:rPr lang="fr" sz="1500"/>
              <a:t>ajouter des algorithmes de comparaison de graphes</a:t>
            </a:r>
            <a:endParaRPr sz="1500"/>
          </a:p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fr" sz="1100"/>
              <a:t>‹#›</a:t>
            </a:fld>
            <a:endParaRPr b="1" sz="1100"/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125" y="0"/>
            <a:ext cx="3340876" cy="249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7351" y="2383250"/>
            <a:ext cx="3876125" cy="297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 txBox="1"/>
          <p:nvPr/>
        </p:nvSpPr>
        <p:spPr>
          <a:xfrm>
            <a:off x="4498700" y="1246163"/>
            <a:ext cx="1215600" cy="6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Roboto"/>
                <a:ea typeface="Roboto"/>
                <a:cs typeface="Roboto"/>
                <a:sym typeface="Roboto"/>
              </a:rPr>
              <a:t>Maquettes d’interfaces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